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1" r:id="rId1"/>
  </p:sldMasterIdLst>
  <p:sldIdLst>
    <p:sldId id="256" r:id="rId2"/>
    <p:sldId id="265" r:id="rId3"/>
    <p:sldId id="266" r:id="rId4"/>
    <p:sldId id="257" r:id="rId5"/>
    <p:sldId id="259" r:id="rId6"/>
    <p:sldId id="258" r:id="rId7"/>
    <p:sldId id="260" r:id="rId8"/>
    <p:sldId id="261" r:id="rId9"/>
    <p:sldId id="262" r:id="rId10"/>
    <p:sldId id="263" r:id="rId11"/>
    <p:sldId id="264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E8B2127-D887-44DC-7BEC-C6C17D08F4EA}" v="1329" dt="2024-10-22T00:10:54.341"/>
    <p1510:client id="{CFBE3BAD-71D7-3FF3-0438-6F246223DCBD}" v="465" dt="2024-10-21T23:37:50.75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2" autoAdjust="0"/>
    <p:restoredTop sz="94660"/>
  </p:normalViewPr>
  <p:slideViewPr>
    <p:cSldViewPr snapToGrid="0">
      <p:cViewPr varScale="1">
        <p:scale>
          <a:sx n="86" d="100"/>
          <a:sy n="86" d="100"/>
        </p:scale>
        <p:origin x="96" y="8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BA1826-1B3E-4E2E-8D6C-93BCEAA3D6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07200" y="1096965"/>
            <a:ext cx="7977600" cy="2085696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AB5F0CE-1714-4650-9690-5676C06349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16000" y="3945771"/>
            <a:ext cx="5760000" cy="1832730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2400" i="0" spc="5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D0CA85-BF38-4762-934C-D00F2047C2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9CA3C9-6579-49D9-A5FD-20231FB4B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9B94FE-6287-4D49-B0E5-FE9A9BA75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E0C0B2A-3FD1-4235-A16E-0ED1E028A93E}"/>
              </a:ext>
            </a:extLst>
          </p:cNvPr>
          <p:cNvCxnSpPr>
            <a:cxnSpLocks/>
          </p:cNvCxnSpPr>
          <p:nvPr/>
        </p:nvCxnSpPr>
        <p:spPr>
          <a:xfrm>
            <a:off x="5826000" y="3525773"/>
            <a:ext cx="5400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9494E066-0146-46E9-BAF1-C33240ABA294}"/>
              </a:ext>
            </a:extLst>
          </p:cNvPr>
          <p:cNvGrpSpPr/>
          <p:nvPr/>
        </p:nvGrpSpPr>
        <p:grpSpPr>
          <a:xfrm rot="2700000">
            <a:off x="10127693" y="4178240"/>
            <a:ext cx="633413" cy="1862138"/>
            <a:chOff x="5959192" y="333389"/>
            <a:chExt cx="633413" cy="1862138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B02BD80B-C499-4DAC-9580-575B04F8658F}"/>
                </a:ext>
              </a:extLst>
            </p:cNvPr>
            <p:cNvGrpSpPr/>
            <p:nvPr/>
          </p:nvGrpSpPr>
          <p:grpSpPr>
            <a:xfrm>
              <a:off x="5959192" y="333389"/>
              <a:ext cx="633413" cy="1419225"/>
              <a:chOff x="5959192" y="333389"/>
              <a:chExt cx="633413" cy="1419225"/>
            </a:xfrm>
          </p:grpSpPr>
          <p:sp>
            <p:nvSpPr>
              <p:cNvPr id="11" name="Freeform 68">
                <a:extLst>
                  <a:ext uri="{FF2B5EF4-FFF2-40B4-BE49-F238E27FC236}">
                    <a16:creationId xmlns:a16="http://schemas.microsoft.com/office/drawing/2014/main" id="{CCF069F3-858C-4C67-90C2-46017C3D4C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59192" y="333389"/>
                <a:ext cx="319088" cy="1419225"/>
              </a:xfrm>
              <a:custGeom>
                <a:avLst/>
                <a:gdLst>
                  <a:gd name="T0" fmla="*/ 0 w 67"/>
                  <a:gd name="T1" fmla="*/ 149 h 298"/>
                  <a:gd name="T2" fmla="*/ 67 w 67"/>
                  <a:gd name="T3" fmla="*/ 298 h 298"/>
                  <a:gd name="T4" fmla="*/ 67 w 67"/>
                  <a:gd name="T5" fmla="*/ 0 h 298"/>
                  <a:gd name="T6" fmla="*/ 0 w 67"/>
                  <a:gd name="T7" fmla="*/ 149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298">
                    <a:moveTo>
                      <a:pt x="0" y="149"/>
                    </a:moveTo>
                    <a:cubicBezTo>
                      <a:pt x="0" y="208"/>
                      <a:pt x="26" y="261"/>
                      <a:pt x="67" y="298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26" y="36"/>
                      <a:pt x="0" y="89"/>
                      <a:pt x="0" y="14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" name="Freeform 69">
                <a:extLst>
                  <a:ext uri="{FF2B5EF4-FFF2-40B4-BE49-F238E27FC236}">
                    <a16:creationId xmlns:a16="http://schemas.microsoft.com/office/drawing/2014/main" id="{8A1FFA52-DFA8-4A81-8A85-50BE13257F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78280" y="333389"/>
                <a:ext cx="314325" cy="1419225"/>
              </a:xfrm>
              <a:custGeom>
                <a:avLst/>
                <a:gdLst>
                  <a:gd name="T0" fmla="*/ 0 w 66"/>
                  <a:gd name="T1" fmla="*/ 0 h 298"/>
                  <a:gd name="T2" fmla="*/ 0 w 66"/>
                  <a:gd name="T3" fmla="*/ 298 h 298"/>
                  <a:gd name="T4" fmla="*/ 66 w 66"/>
                  <a:gd name="T5" fmla="*/ 149 h 298"/>
                  <a:gd name="T6" fmla="*/ 0 w 66"/>
                  <a:gd name="T7" fmla="*/ 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6" h="298">
                    <a:moveTo>
                      <a:pt x="0" y="0"/>
                    </a:moveTo>
                    <a:cubicBezTo>
                      <a:pt x="0" y="298"/>
                      <a:pt x="0" y="298"/>
                      <a:pt x="0" y="298"/>
                    </a:cubicBezTo>
                    <a:cubicBezTo>
                      <a:pt x="41" y="261"/>
                      <a:pt x="66" y="208"/>
                      <a:pt x="66" y="149"/>
                    </a:cubicBezTo>
                    <a:cubicBezTo>
                      <a:pt x="66" y="89"/>
                      <a:pt x="41" y="36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27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0" name="Line 70">
              <a:extLst>
                <a:ext uri="{FF2B5EF4-FFF2-40B4-BE49-F238E27FC236}">
                  <a16:creationId xmlns:a16="http://schemas.microsoft.com/office/drawing/2014/main" id="{BAEDA471-60CB-4A0C-B9AD-B2B3C51EA2F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278280" y="333389"/>
              <a:ext cx="0" cy="1862138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2592545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2FB6D0-92CA-4910-AE77-E238F4C89D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A913172-A138-4DD4-A5B1-58BA625078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3897B9-E4AD-469B-A60D-9A1A4BD198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C5E1B0-48D6-4F99-9955-39958BA969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9F49DA-55D4-4E36-AEB9-A0E99E31A8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3383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4FEBC7C-C5C1-4A79-A195-B35701C289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8D34A74-3328-469B-ABCA-96F2FE3687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AE19AB-5637-455E-89C3-B41702C20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64F2A3-EBEE-4F42-BAC2-A482F00E6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FE1C27-1A43-4B0B-88D0-0C5FE1DBE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0590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732E59-6597-437B-B2F8-E2DD1F86A8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E3BC1D-912E-4012-84AC-A509C9EF4F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77110C-4AA3-4101-B3BD-140B90AF9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50F189-4D8E-4DE6-8295-CF92FA8BF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5F33EC-1ACF-4D46-AEA5-A20802210B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6655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045267-19A7-4A3D-9658-AD3F78DD35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000" y="2305800"/>
            <a:ext cx="4636800" cy="2246400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F17554-5672-499F-BEB9-AB069E6D15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65250" y="2305800"/>
            <a:ext cx="4636800" cy="2246400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25000"/>
              </a:lnSpc>
              <a:buNone/>
              <a:defRPr sz="2400" i="1">
                <a:solidFill>
                  <a:schemeClr val="tx1">
                    <a:alpha val="6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CBA3C6-C279-46AA-B4EE-5F861D83D2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t>10/24/2024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4C125B-DDB9-4F4E-B9E9-A747E648FC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3D465E-E86B-42A8-B18A-9046E40D6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681007E-0E57-40DB-9A98-D04E0A05937B}"/>
              </a:ext>
            </a:extLst>
          </p:cNvPr>
          <p:cNvSpPr/>
          <p:nvPr/>
        </p:nvSpPr>
        <p:spPr>
          <a:xfrm>
            <a:off x="1437136" y="649304"/>
            <a:ext cx="340415" cy="340415"/>
          </a:xfrm>
          <a:prstGeom prst="ellipse">
            <a:avLst/>
          </a:prstGeom>
          <a:gradFill flip="none" rotWithShape="1">
            <a:gsLst>
              <a:gs pos="0">
                <a:srgbClr val="FFFFFF">
                  <a:alpha val="80000"/>
                </a:srgbClr>
              </a:gs>
              <a:gs pos="100000">
                <a:srgbClr val="FFFFFF">
                  <a:alpha val="10000"/>
                </a:srgbClr>
              </a:gs>
            </a:gsLst>
            <a:lin ang="2700000" scaled="0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C2D7ED2-BAE3-470E-9EFF-F2A49EDD9767}"/>
              </a:ext>
            </a:extLst>
          </p:cNvPr>
          <p:cNvGrpSpPr/>
          <p:nvPr/>
        </p:nvGrpSpPr>
        <p:grpSpPr>
          <a:xfrm rot="10800000">
            <a:off x="1079500" y="952167"/>
            <a:ext cx="641184" cy="1069728"/>
            <a:chOff x="6484111" y="2967038"/>
            <a:chExt cx="641184" cy="1069728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15B14D1A-9E1B-41C3-96AA-A5C40C4F9B3A}"/>
                </a:ext>
              </a:extLst>
            </p:cNvPr>
            <p:cNvGrpSpPr/>
            <p:nvPr/>
          </p:nvGrpSpPr>
          <p:grpSpPr>
            <a:xfrm>
              <a:off x="6808136" y="2967038"/>
              <a:ext cx="317159" cy="932400"/>
              <a:chOff x="6808136" y="2967038"/>
              <a:chExt cx="317159" cy="932400"/>
            </a:xfrm>
          </p:grpSpPr>
          <p:sp>
            <p:nvSpPr>
              <p:cNvPr id="14" name="Freeform 68">
                <a:extLst>
                  <a:ext uri="{FF2B5EF4-FFF2-40B4-BE49-F238E27FC236}">
                    <a16:creationId xmlns:a16="http://schemas.microsoft.com/office/drawing/2014/main" id="{00EC83EC-04A6-4533-80A5-B1817F1FB3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08136" y="2967038"/>
                <a:ext cx="159772" cy="710627"/>
              </a:xfrm>
              <a:custGeom>
                <a:avLst/>
                <a:gdLst>
                  <a:gd name="T0" fmla="*/ 0 w 67"/>
                  <a:gd name="T1" fmla="*/ 149 h 298"/>
                  <a:gd name="T2" fmla="*/ 67 w 67"/>
                  <a:gd name="T3" fmla="*/ 298 h 298"/>
                  <a:gd name="T4" fmla="*/ 67 w 67"/>
                  <a:gd name="T5" fmla="*/ 0 h 298"/>
                  <a:gd name="T6" fmla="*/ 0 w 67"/>
                  <a:gd name="T7" fmla="*/ 149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298">
                    <a:moveTo>
                      <a:pt x="0" y="149"/>
                    </a:moveTo>
                    <a:cubicBezTo>
                      <a:pt x="0" y="208"/>
                      <a:pt x="26" y="261"/>
                      <a:pt x="67" y="298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26" y="36"/>
                      <a:pt x="0" y="89"/>
                      <a:pt x="0" y="14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" name="Freeform 69">
                <a:extLst>
                  <a:ext uri="{FF2B5EF4-FFF2-40B4-BE49-F238E27FC236}">
                    <a16:creationId xmlns:a16="http://schemas.microsoft.com/office/drawing/2014/main" id="{BF61FF24-9074-4265-ACF4-1AEC3621B7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67908" y="2967038"/>
                <a:ext cx="157387" cy="710627"/>
              </a:xfrm>
              <a:custGeom>
                <a:avLst/>
                <a:gdLst>
                  <a:gd name="T0" fmla="*/ 0 w 66"/>
                  <a:gd name="T1" fmla="*/ 0 h 298"/>
                  <a:gd name="T2" fmla="*/ 0 w 66"/>
                  <a:gd name="T3" fmla="*/ 298 h 298"/>
                  <a:gd name="T4" fmla="*/ 66 w 66"/>
                  <a:gd name="T5" fmla="*/ 149 h 298"/>
                  <a:gd name="T6" fmla="*/ 0 w 66"/>
                  <a:gd name="T7" fmla="*/ 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6" h="298">
                    <a:moveTo>
                      <a:pt x="0" y="0"/>
                    </a:moveTo>
                    <a:cubicBezTo>
                      <a:pt x="0" y="298"/>
                      <a:pt x="0" y="298"/>
                      <a:pt x="0" y="298"/>
                    </a:cubicBezTo>
                    <a:cubicBezTo>
                      <a:pt x="41" y="261"/>
                      <a:pt x="66" y="208"/>
                      <a:pt x="66" y="149"/>
                    </a:cubicBezTo>
                    <a:cubicBezTo>
                      <a:pt x="66" y="89"/>
                      <a:pt x="41" y="36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27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" name="Line 70">
                <a:extLst>
                  <a:ext uri="{FF2B5EF4-FFF2-40B4-BE49-F238E27FC236}">
                    <a16:creationId xmlns:a16="http://schemas.microsoft.com/office/drawing/2014/main" id="{8D31D9FF-672B-4C5E-B4B2-DD86A124413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967908" y="2967038"/>
                <a:ext cx="0" cy="932400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8991EBFD-EBD5-48CE-9178-AF5B6F50D416}"/>
                </a:ext>
              </a:extLst>
            </p:cNvPr>
            <p:cNvGrpSpPr/>
            <p:nvPr/>
          </p:nvGrpSpPr>
          <p:grpSpPr>
            <a:xfrm rot="18900000" flipH="1">
              <a:off x="6484111" y="3104366"/>
              <a:ext cx="317159" cy="932400"/>
              <a:chOff x="6808136" y="2967038"/>
              <a:chExt cx="317159" cy="932400"/>
            </a:xfrm>
          </p:grpSpPr>
          <p:sp>
            <p:nvSpPr>
              <p:cNvPr id="11" name="Freeform 68">
                <a:extLst>
                  <a:ext uri="{FF2B5EF4-FFF2-40B4-BE49-F238E27FC236}">
                    <a16:creationId xmlns:a16="http://schemas.microsoft.com/office/drawing/2014/main" id="{1B45F046-3129-4A30-9402-44BA590CD1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08136" y="2967038"/>
                <a:ext cx="159772" cy="710627"/>
              </a:xfrm>
              <a:custGeom>
                <a:avLst/>
                <a:gdLst>
                  <a:gd name="T0" fmla="*/ 0 w 67"/>
                  <a:gd name="T1" fmla="*/ 149 h 298"/>
                  <a:gd name="T2" fmla="*/ 67 w 67"/>
                  <a:gd name="T3" fmla="*/ 298 h 298"/>
                  <a:gd name="T4" fmla="*/ 67 w 67"/>
                  <a:gd name="T5" fmla="*/ 0 h 298"/>
                  <a:gd name="T6" fmla="*/ 0 w 67"/>
                  <a:gd name="T7" fmla="*/ 149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298">
                    <a:moveTo>
                      <a:pt x="0" y="149"/>
                    </a:moveTo>
                    <a:cubicBezTo>
                      <a:pt x="0" y="208"/>
                      <a:pt x="26" y="261"/>
                      <a:pt x="67" y="298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26" y="36"/>
                      <a:pt x="0" y="89"/>
                      <a:pt x="0" y="14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" name="Freeform 69">
                <a:extLst>
                  <a:ext uri="{FF2B5EF4-FFF2-40B4-BE49-F238E27FC236}">
                    <a16:creationId xmlns:a16="http://schemas.microsoft.com/office/drawing/2014/main" id="{24589F32-BB2E-46B1-BAB5-75EA779C7A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67908" y="2967038"/>
                <a:ext cx="157387" cy="710627"/>
              </a:xfrm>
              <a:custGeom>
                <a:avLst/>
                <a:gdLst>
                  <a:gd name="T0" fmla="*/ 0 w 66"/>
                  <a:gd name="T1" fmla="*/ 0 h 298"/>
                  <a:gd name="T2" fmla="*/ 0 w 66"/>
                  <a:gd name="T3" fmla="*/ 298 h 298"/>
                  <a:gd name="T4" fmla="*/ 66 w 66"/>
                  <a:gd name="T5" fmla="*/ 149 h 298"/>
                  <a:gd name="T6" fmla="*/ 0 w 66"/>
                  <a:gd name="T7" fmla="*/ 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6" h="298">
                    <a:moveTo>
                      <a:pt x="0" y="0"/>
                    </a:moveTo>
                    <a:cubicBezTo>
                      <a:pt x="0" y="298"/>
                      <a:pt x="0" y="298"/>
                      <a:pt x="0" y="298"/>
                    </a:cubicBezTo>
                    <a:cubicBezTo>
                      <a:pt x="41" y="261"/>
                      <a:pt x="66" y="208"/>
                      <a:pt x="66" y="149"/>
                    </a:cubicBezTo>
                    <a:cubicBezTo>
                      <a:pt x="66" y="89"/>
                      <a:pt x="41" y="36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27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" name="Line 70">
                <a:extLst>
                  <a:ext uri="{FF2B5EF4-FFF2-40B4-BE49-F238E27FC236}">
                    <a16:creationId xmlns:a16="http://schemas.microsoft.com/office/drawing/2014/main" id="{0BD46CA5-AE89-4413-AB8D-347179D8813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967908" y="2967038"/>
                <a:ext cx="0" cy="932400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043A360-3214-4DB8-BD85-C6AE48D02D3A}"/>
              </a:ext>
            </a:extLst>
          </p:cNvPr>
          <p:cNvCxnSpPr>
            <a:cxnSpLocks/>
          </p:cNvCxnSpPr>
          <p:nvPr/>
        </p:nvCxnSpPr>
        <p:spPr>
          <a:xfrm rot="16200000" flipH="1">
            <a:off x="5826000" y="3429001"/>
            <a:ext cx="5400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14271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84AEE3-6C7B-402E-B26D-1D079D78D3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101641-6BDA-433D-9393-1DDACE0670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89400" y="1685925"/>
            <a:ext cx="4928400" cy="4092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8F8D2A-A489-488D-B1E1-23F36D3E95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4202" y="1685925"/>
            <a:ext cx="4928400" cy="4092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A242E8-AEEF-4BBD-94E9-86F89D6952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58D2CA-06C9-412D-A5D6-F97DDBBB0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1A80D9-E04B-47BF-80DA-01E68346A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154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42251-8A4B-463E-982B-C657C3810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9400" y="395289"/>
            <a:ext cx="10213200" cy="111283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C74D5E-AC0B-46BF-8840-61CC89C3B6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89399" y="1736732"/>
            <a:ext cx="4928400" cy="661912"/>
          </a:xfrm>
        </p:spPr>
        <p:txBody>
          <a:bodyPr anchor="b">
            <a:normAutofit/>
          </a:bodyPr>
          <a:lstStyle>
            <a:lvl1pPr marL="0" indent="0">
              <a:buNone/>
              <a:defRPr sz="1600" b="0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1A0738-7A90-4A35-AB98-9656D61872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89400" y="2431256"/>
            <a:ext cx="4928400" cy="33472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ADFE01-1BA7-4288-9355-8B2B508BE5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74200" y="1736732"/>
            <a:ext cx="4928400" cy="662400"/>
          </a:xfrm>
        </p:spPr>
        <p:txBody>
          <a:bodyPr anchor="b">
            <a:normAutofit/>
          </a:bodyPr>
          <a:lstStyle>
            <a:lvl1pPr marL="0" indent="0">
              <a:buNone/>
              <a:defRPr sz="1600" b="0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7D49F77-6C55-47AC-B1AE-5D9906DBD7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74200" y="2431257"/>
            <a:ext cx="4928400" cy="33472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D8EF53-AF86-47E8-83DC-8C419847A6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C01D653-ED9A-46D3-A97F-B5FA1DAE6C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C5B9B66-64EA-4022-BD96-ECF2A80CE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1516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33B6B0-54DE-4F2D-84DD-D06CD3B117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EFFE053-BB16-4940-B248-2D496BB299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FBD80C-6CA1-42DB-B732-4807A27DA8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A9DA86-C177-42C6-90F8-37C6844A2A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9201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46A27C-9BDA-43B3-96EA-C145EA7F04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1FBD5E-AA17-42F1-8615-49F2664DD4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57A2D5-EBE5-43DD-8CF2-8B90801A0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448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4451E1-40E1-4ED2-A9E3-6376E774AD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001" y="955674"/>
            <a:ext cx="3531600" cy="138499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BAAE5E-AD83-40D4-8BDB-6B25250247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44850" y="882651"/>
            <a:ext cx="5760000" cy="489584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4DF8E2-A28B-4889-AD9E-1D733FEA2E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89401" y="2584759"/>
            <a:ext cx="3531600" cy="3193741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2EF812-B775-468C-84D9-4394CC19F2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E1DEB3-5237-467C-A5B6-EDA7F366EB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877A6B-440F-4D7B-92DA-1B964D029F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C89B2F1-1E32-44DB-B50E-BEA1896CAD8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CxnSpPr>
            <a:cxnSpLocks/>
          </p:cNvCxnSpPr>
          <p:nvPr/>
        </p:nvCxnSpPr>
        <p:spPr>
          <a:xfrm>
            <a:off x="4979988" y="540000"/>
            <a:ext cx="0" cy="5778000"/>
          </a:xfrm>
          <a:prstGeom prst="line">
            <a:avLst/>
          </a:prstGeom>
          <a:ln w="12700">
            <a:solidFill>
              <a:srgbClr val="FFFFFF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33250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C6B204-119E-45DB-A177-995FF5D9B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000" y="955456"/>
            <a:ext cx="3531600" cy="1384995"/>
          </a:xfrm>
        </p:spPr>
        <p:txBody>
          <a:bodyPr anchor="b" anchorCtr="0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CCD3036-53A8-4361-AAAC-D8072EB470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37200" y="540001"/>
            <a:ext cx="6115050" cy="52385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FCFCD5-820E-47D9-9A60-57680C4C94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90000" y="2584758"/>
            <a:ext cx="3531600" cy="3284229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2446C3-A62E-4690-9098-53D59C4C33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A6C8B8-EA3D-45E5-950A-B6F1EA0B47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2ACAB7-ADBF-42E5-A214-232BA9EFB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0E80DA6-B971-46B7-B0D3-8581AE0B6AC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CxnSpPr>
            <a:cxnSpLocks/>
          </p:cNvCxnSpPr>
          <p:nvPr/>
        </p:nvCxnSpPr>
        <p:spPr>
          <a:xfrm>
            <a:off x="4979988" y="540000"/>
            <a:ext cx="0" cy="5778000"/>
          </a:xfrm>
          <a:prstGeom prst="line">
            <a:avLst/>
          </a:prstGeom>
          <a:ln w="12700">
            <a:solidFill>
              <a:srgbClr val="FFFFFF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66720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02DDA7E-8449-42D1-93BD-4E96C1BFC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9400" y="395289"/>
            <a:ext cx="10213200" cy="111283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72EB64-DBC0-4012-830E-9166670D17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89400" y="1685925"/>
            <a:ext cx="10213200" cy="40401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49A3E9-8704-4E26-A519-8215B3E943F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0000" y="6357168"/>
            <a:ext cx="1760150" cy="4616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cap="all" spc="200" baseline="0">
                <a:solidFill>
                  <a:schemeClr val="tx1">
                    <a:alpha val="60000"/>
                  </a:schemeClr>
                </a:solidFill>
                <a:latin typeface="+mj-lt"/>
              </a:defRPr>
            </a:lvl1pPr>
          </a:lstStyle>
          <a:p>
            <a:fld id="{4EC743F4-8769-40B4-85DF-6CB8DE9F66AA}" type="datetimeFigureOut">
              <a:rPr lang="en-US" smtClean="0"/>
              <a:pPr/>
              <a:t>10/24/2024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590E32-87A0-44C2-A299-D45FAB146E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54312" y="6357600"/>
            <a:ext cx="6683376" cy="460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cap="all" spc="300" baseline="0">
                <a:solidFill>
                  <a:schemeClr val="tx1">
                    <a:alpha val="60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1C1A41-01A7-44E2-965B-ACFD4F2806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82800" y="6357600"/>
            <a:ext cx="1760150" cy="460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chemeClr val="tx1">
                    <a:alpha val="60000"/>
                  </a:schemeClr>
                </a:solidFill>
                <a:latin typeface="+mj-lt"/>
              </a:defRPr>
            </a:lvl1pPr>
          </a:lstStyle>
          <a:p>
            <a:fld id="{FF2BD96E-3838-45D2-9031-D3AF67C920A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7011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00" r:id="rId5"/>
    <p:sldLayoutId id="2147483705" r:id="rId6"/>
    <p:sldLayoutId id="2147483701" r:id="rId7"/>
    <p:sldLayoutId id="2147483702" r:id="rId8"/>
    <p:sldLayoutId id="2147483703" r:id="rId9"/>
    <p:sldLayoutId id="2147483704" r:id="rId10"/>
    <p:sldLayoutId id="2147483706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kern="1200" cap="none" spc="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0000" indent="-360000" algn="l" defTabSz="914400" rtl="0" eaLnBrk="1" latinLnBrk="0" hangingPunct="1">
        <a:lnSpc>
          <a:spcPct val="150000"/>
        </a:lnSpc>
        <a:spcBef>
          <a:spcPts val="1000"/>
        </a:spcBef>
        <a:buClr>
          <a:schemeClr val="accent3"/>
        </a:buClr>
        <a:buFont typeface="Wingdings" panose="05000000000000000000" pitchFamily="2" charset="2"/>
        <a:buChar char=""/>
        <a:defRPr sz="2000" kern="1200" spc="5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1pPr>
      <a:lvl2pPr marL="360000" indent="0" algn="l" defTabSz="914400" rtl="0" eaLnBrk="1" latinLnBrk="0" hangingPunct="1">
        <a:lnSpc>
          <a:spcPct val="150000"/>
        </a:lnSpc>
        <a:spcBef>
          <a:spcPts val="500"/>
        </a:spcBef>
        <a:buFontTx/>
        <a:buNone/>
        <a:defRPr sz="2000" b="0" i="1" kern="1200" spc="50" baseline="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2pPr>
      <a:lvl3pPr marL="1080000" indent="-360000" algn="l" defTabSz="914400" rtl="0" eaLnBrk="1" latinLnBrk="0" hangingPunct="1">
        <a:lnSpc>
          <a:spcPct val="150000"/>
        </a:lnSpc>
        <a:spcBef>
          <a:spcPts val="500"/>
        </a:spcBef>
        <a:buClr>
          <a:schemeClr val="accent3"/>
        </a:buClr>
        <a:buFont typeface="Wingdings" panose="05000000000000000000" pitchFamily="2" charset="2"/>
        <a:buChar char=""/>
        <a:defRPr sz="2000" kern="1200" spc="5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3pPr>
      <a:lvl4pPr marL="1080000" indent="0" algn="l" defTabSz="914400" rtl="0" eaLnBrk="1" latinLnBrk="0" hangingPunct="1">
        <a:lnSpc>
          <a:spcPct val="150000"/>
        </a:lnSpc>
        <a:spcBef>
          <a:spcPts val="500"/>
        </a:spcBef>
        <a:buClr>
          <a:schemeClr val="accent3"/>
        </a:buClr>
        <a:buFontTx/>
        <a:buNone/>
        <a:defRPr sz="2000" b="0" i="1" kern="1200" spc="50" baseline="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4pPr>
      <a:lvl5pPr marL="1800000" indent="-360000" algn="l" defTabSz="914400" rtl="0" eaLnBrk="1" latinLnBrk="0" hangingPunct="1">
        <a:lnSpc>
          <a:spcPct val="150000"/>
        </a:lnSpc>
        <a:spcBef>
          <a:spcPts val="500"/>
        </a:spcBef>
        <a:buClr>
          <a:schemeClr val="accent3"/>
        </a:buClr>
        <a:buFont typeface="Wingdings" panose="05000000000000000000" pitchFamily="2" charset="2"/>
        <a:buChar char=""/>
        <a:defRPr sz="2000" kern="1200" spc="5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mailto:Bankska@pcsb.org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herffjoneswestcentral.com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FA27539-4286-4FA8-9DA6-7CF237447C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112369" y="1079500"/>
            <a:ext cx="4078800" cy="2138400"/>
          </a:xfrm>
        </p:spPr>
        <p:txBody>
          <a:bodyPr>
            <a:noAutofit/>
          </a:bodyPr>
          <a:lstStyle/>
          <a:p>
            <a:r>
              <a:rPr lang="en-US" sz="6600" dirty="0"/>
              <a:t>Senior Class of 2025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112369" y="4113213"/>
            <a:ext cx="4078800" cy="1655762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3600" dirty="0"/>
              <a:t>Graduation Meeting 10/24/2024</a:t>
            </a:r>
            <a:endParaRPr lang="en-US" sz="3600" dirty="0">
              <a:solidFill>
                <a:srgbClr val="000000">
                  <a:alpha val="60000"/>
                </a:srgb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52FA2A-22D4-BBFC-E501-0045987B743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548" r="24489" b="-1"/>
          <a:stretch/>
        </p:blipFill>
        <p:spPr>
          <a:xfrm>
            <a:off x="20" y="10"/>
            <a:ext cx="6111518" cy="685799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5E74535-9C0E-4211-B088-610AD56262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881769" y="3690871"/>
            <a:ext cx="5400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87790D-0276-CB7B-8481-DEBACA8339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/>
              <a:t>Stay Connected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64B629-D59E-9240-6761-FBD18F5653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9400" y="1486632"/>
            <a:ext cx="11186215" cy="3969853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59410" indent="-359410"/>
            <a:r>
              <a:rPr lang="en-US" sz="3200">
                <a:solidFill>
                  <a:srgbClr val="000000">
                    <a:alpha val="60000"/>
                  </a:srgbClr>
                </a:solidFill>
              </a:rPr>
              <a:t>Follow @ClearwaterHigh2025 on Instagram to stay up-to-date with all school info!</a:t>
            </a:r>
            <a:endParaRPr lang="en-US" sz="3200" dirty="0">
              <a:solidFill>
                <a:srgbClr val="000000">
                  <a:alpha val="60000"/>
                </a:srgbClr>
              </a:solidFill>
            </a:endParaRPr>
          </a:p>
          <a:p>
            <a:pPr marL="359410" indent="-359410"/>
            <a:r>
              <a:rPr lang="en-US" sz="3200" dirty="0">
                <a:solidFill>
                  <a:srgbClr val="000000">
                    <a:alpha val="60000"/>
                  </a:srgbClr>
                </a:solidFill>
              </a:rPr>
              <a:t>CHS Senior page on the school website is up to date. </a:t>
            </a:r>
          </a:p>
          <a:p>
            <a:pPr marL="359410" indent="-359410"/>
            <a:r>
              <a:rPr lang="en-US" sz="3200" dirty="0">
                <a:solidFill>
                  <a:srgbClr val="000000">
                    <a:alpha val="60000"/>
                  </a:srgbClr>
                </a:solidFill>
              </a:rPr>
              <a:t>Scan the QR Code outside the Media Center to join the REMIND group to get info! </a:t>
            </a:r>
          </a:p>
          <a:p>
            <a:pPr marL="359410" indent="-359410"/>
            <a:r>
              <a:rPr lang="en-US" sz="3200" dirty="0">
                <a:solidFill>
                  <a:srgbClr val="000000">
                    <a:alpha val="60000"/>
                  </a:srgbClr>
                </a:solidFill>
              </a:rPr>
              <a:t>Parents are free to follow the insta and join the remind! </a:t>
            </a:r>
          </a:p>
        </p:txBody>
      </p:sp>
      <p:pic>
        <p:nvPicPr>
          <p:cNvPr id="4" name="Picture 3" descr="Three heart notification icons">
            <a:extLst>
              <a:ext uri="{FF2B5EF4-FFF2-40B4-BE49-F238E27FC236}">
                <a16:creationId xmlns:a16="http://schemas.microsoft.com/office/drawing/2014/main" id="{D511E315-2DF0-FA52-B795-406ACC1827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8800" y="-209550"/>
            <a:ext cx="3411416" cy="1919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4686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3268346D-5E77-4906-AC8D-57FB88F111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7A6B3F-878C-A36C-6DD1-32A994B5DE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2369" y="395297"/>
            <a:ext cx="4078800" cy="1594282"/>
          </a:xfrm>
        </p:spPr>
        <p:txBody>
          <a:bodyPr wrap="square" anchor="b">
            <a:noAutofit/>
          </a:bodyPr>
          <a:lstStyle/>
          <a:p>
            <a:pPr algn="ctr"/>
            <a:r>
              <a:rPr lang="en-US" sz="6600" dirty="0"/>
              <a:t>Contact Me</a:t>
            </a:r>
          </a:p>
        </p:txBody>
      </p:sp>
      <p:pic>
        <p:nvPicPr>
          <p:cNvPr id="14" name="Picture 13" descr="Multi-coloured dialogue boxes">
            <a:extLst>
              <a:ext uri="{FF2B5EF4-FFF2-40B4-BE49-F238E27FC236}">
                <a16:creationId xmlns:a16="http://schemas.microsoft.com/office/drawing/2014/main" id="{09E46289-35D5-DCD6-C29A-A32102827C5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3289" r="17570" b="2"/>
          <a:stretch/>
        </p:blipFill>
        <p:spPr>
          <a:xfrm>
            <a:off x="20" y="10"/>
            <a:ext cx="6111518" cy="6857990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CBC1FDF-AE13-4731-B38F-2761BDFDBB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881769" y="2428148"/>
            <a:ext cx="5400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4DC76187-0AF4-832C-0D23-78290A4FDC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57292" y="2314310"/>
            <a:ext cx="6188953" cy="2901482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59410" indent="-359410"/>
            <a:r>
              <a:rPr lang="en-US" sz="4000" dirty="0"/>
              <a:t>Mrs. Banks</a:t>
            </a:r>
            <a:endParaRPr lang="en-US" sz="4000">
              <a:solidFill>
                <a:srgbClr val="000000">
                  <a:alpha val="60000"/>
                </a:srgbClr>
              </a:solidFill>
            </a:endParaRPr>
          </a:p>
          <a:p>
            <a:pPr marL="359410" indent="-359410"/>
            <a:r>
              <a:rPr lang="en-US" sz="4000" dirty="0">
                <a:hlinkClick r:id="rId3"/>
              </a:rPr>
              <a:t>Bankska@pcsb.org</a:t>
            </a:r>
            <a:endParaRPr lang="en-US" sz="4000">
              <a:solidFill>
                <a:srgbClr val="000000">
                  <a:alpha val="60000"/>
                </a:srgbClr>
              </a:solidFill>
            </a:endParaRPr>
          </a:p>
          <a:p>
            <a:pPr marL="359410" indent="-359410"/>
            <a:r>
              <a:rPr lang="en-US" sz="4000" dirty="0"/>
              <a:t>Location: Media Center</a:t>
            </a:r>
            <a:endParaRPr lang="en-US" sz="4000">
              <a:solidFill>
                <a:srgbClr val="000000">
                  <a:alpha val="6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8908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F19FEB-DD86-EB26-D188-ADD8CDCA7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4346" y="-191657"/>
            <a:ext cx="10213200" cy="1112836"/>
          </a:xfrm>
        </p:spPr>
        <p:txBody>
          <a:bodyPr>
            <a:normAutofit/>
          </a:bodyPr>
          <a:lstStyle/>
          <a:p>
            <a:r>
              <a:rPr lang="en-US" sz="4400" dirty="0"/>
              <a:t>Testing Dates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A57A87-E97D-DB24-8170-9ACFC96BAA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27535" y="4404411"/>
            <a:ext cx="10213200" cy="4040191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59410" indent="-359410"/>
            <a:endParaRPr lang="en-US" sz="2800" dirty="0">
              <a:solidFill>
                <a:srgbClr val="000000">
                  <a:alpha val="60000"/>
                </a:srgbClr>
              </a:solidFill>
            </a:endParaRPr>
          </a:p>
          <a:p>
            <a:pPr marL="359410" indent="-359410"/>
            <a:endParaRPr lang="en-US" sz="2800" dirty="0">
              <a:solidFill>
                <a:srgbClr val="000000">
                  <a:alpha val="60000"/>
                </a:srgbClr>
              </a:solidFill>
            </a:endParaRPr>
          </a:p>
          <a:p>
            <a:pPr marL="359410" indent="-359410"/>
            <a:endParaRPr lang="en-US" sz="2800">
              <a:solidFill>
                <a:srgbClr val="000000">
                  <a:alpha val="60000"/>
                </a:srgbClr>
              </a:solidFill>
            </a:endParaRPr>
          </a:p>
          <a:p>
            <a:pPr marL="359410" indent="-359410"/>
            <a:endParaRPr lang="en-US" sz="2800" dirty="0">
              <a:solidFill>
                <a:srgbClr val="000000">
                  <a:alpha val="60000"/>
                </a:srgbClr>
              </a:solidFill>
            </a:endParaRPr>
          </a:p>
          <a:p>
            <a:pPr marL="359410" indent="-359410"/>
            <a:endParaRPr lang="en-US" sz="2800" dirty="0">
              <a:solidFill>
                <a:srgbClr val="000000">
                  <a:alpha val="60000"/>
                </a:srgbClr>
              </a:solidFill>
            </a:endParaRPr>
          </a:p>
          <a:p>
            <a:pPr marL="359410" indent="-359410"/>
            <a:endParaRPr lang="en-US" sz="2800" dirty="0">
              <a:solidFill>
                <a:srgbClr val="000000">
                  <a:alpha val="60000"/>
                </a:srgb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B04A4D-2A2F-FE37-F679-4334175EF34B}"/>
              </a:ext>
            </a:extLst>
          </p:cNvPr>
          <p:cNvSpPr txBox="1"/>
          <p:nvPr/>
        </p:nvSpPr>
        <p:spPr>
          <a:xfrm>
            <a:off x="5544749" y="2542663"/>
            <a:ext cx="10960442" cy="200054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dirty="0"/>
              <a:t>NCR ACT's (In school)</a:t>
            </a:r>
            <a:endParaRPr lang="en-US" sz="2400" b="1"/>
          </a:p>
          <a:p>
            <a:pPr marL="457200" indent="-457200">
              <a:buFont typeface="Calibri"/>
              <a:buChar char="-"/>
            </a:pPr>
            <a:r>
              <a:rPr lang="en-US" sz="2400" dirty="0"/>
              <a:t> October 30th, 31st, and November 1st .</a:t>
            </a:r>
          </a:p>
          <a:p>
            <a:pPr marL="457200" indent="-457200">
              <a:buFont typeface="Calibri"/>
              <a:buChar char="-"/>
            </a:pPr>
            <a:r>
              <a:rPr lang="en-US" sz="2800" dirty="0"/>
              <a:t>April 8th- 11th.</a:t>
            </a:r>
          </a:p>
          <a:p>
            <a:endParaRPr lang="en-US" sz="2400" dirty="0"/>
          </a:p>
          <a:p>
            <a:endParaRPr lang="en-US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28E2B81-C97F-84D7-D623-89BA60B4C84A}"/>
              </a:ext>
            </a:extLst>
          </p:cNvPr>
          <p:cNvSpPr txBox="1"/>
          <p:nvPr/>
        </p:nvSpPr>
        <p:spPr>
          <a:xfrm>
            <a:off x="66586" y="3695959"/>
            <a:ext cx="10960442" cy="16312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b="1" dirty="0"/>
              <a:t>Saturday SATs</a:t>
            </a:r>
          </a:p>
          <a:p>
            <a:pPr marL="457200" indent="-457200">
              <a:buFont typeface="Calibri"/>
              <a:buChar char="-"/>
            </a:pPr>
            <a:r>
              <a:rPr lang="en-US" sz="2400" dirty="0"/>
              <a:t>December 7th SAT (off campus)</a:t>
            </a:r>
          </a:p>
          <a:p>
            <a:pPr marL="457200" indent="-457200">
              <a:buFont typeface="Calibri"/>
              <a:buChar char="-"/>
            </a:pPr>
            <a:r>
              <a:rPr lang="en-US" sz="2400" dirty="0"/>
              <a:t>March 8th SAT (CHS campus)</a:t>
            </a:r>
          </a:p>
          <a:p>
            <a:pPr marL="457200" indent="-457200">
              <a:buFont typeface="Calibri"/>
              <a:buChar char="-"/>
            </a:pPr>
            <a:r>
              <a:rPr lang="en-US" sz="2400" dirty="0"/>
              <a:t>May 3rd SAT (CHS campus)</a:t>
            </a:r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A5753FFA-9CCF-C44C-A7EC-CF9B49DC575A}"/>
              </a:ext>
            </a:extLst>
          </p:cNvPr>
          <p:cNvSpPr txBox="1"/>
          <p:nvPr/>
        </p:nvSpPr>
        <p:spPr>
          <a:xfrm>
            <a:off x="66586" y="915689"/>
            <a:ext cx="10960442" cy="1631216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/>
              <a:t>CLTs</a:t>
            </a:r>
          </a:p>
          <a:p>
            <a:pPr marL="457200" indent="-457200">
              <a:buFont typeface="Calibri"/>
              <a:buChar char="-"/>
            </a:pPr>
            <a:r>
              <a:rPr lang="en-US" sz="2400" dirty="0"/>
              <a:t>November 7th CLT for concordant score.</a:t>
            </a:r>
            <a:endParaRPr lang="en-US" sz="2400"/>
          </a:p>
          <a:p>
            <a:pPr marL="457200" indent="-457200">
              <a:buFont typeface="Calibri"/>
              <a:buChar char="-"/>
            </a:pPr>
            <a:r>
              <a:rPr lang="en-US" sz="2400" dirty="0"/>
              <a:t>February 20th CLT for concordant score</a:t>
            </a:r>
          </a:p>
          <a:p>
            <a:pPr marL="457200" indent="-457200">
              <a:buFont typeface="Calibri"/>
              <a:buChar char="-"/>
            </a:pPr>
            <a:r>
              <a:rPr lang="en-US" sz="2400" dirty="0"/>
              <a:t>April 10th CLT for concordant score</a:t>
            </a:r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D5527DB7-B998-FE1D-EF0A-1F4D1A4914A8}"/>
              </a:ext>
            </a:extLst>
          </p:cNvPr>
          <p:cNvSpPr txBox="1"/>
          <p:nvPr/>
        </p:nvSpPr>
        <p:spPr>
          <a:xfrm>
            <a:off x="5266721" y="4890447"/>
            <a:ext cx="11001631" cy="262123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/>
              <a:t>Saturday ACTs</a:t>
            </a:r>
            <a:endParaRPr lang="en-US" sz="2800"/>
          </a:p>
          <a:p>
            <a:pPr marL="457200" indent="-457200">
              <a:buFont typeface="Calibri"/>
              <a:buChar char="-"/>
            </a:pPr>
            <a:r>
              <a:rPr lang="en-US" sz="2400" dirty="0"/>
              <a:t>Saturday December 14th ACT (CHS campus)</a:t>
            </a:r>
          </a:p>
          <a:p>
            <a:pPr marL="457200" indent="-457200">
              <a:buFont typeface="Calibri"/>
              <a:buChar char="-"/>
            </a:pPr>
            <a:r>
              <a:rPr lang="en-US" sz="2400" dirty="0"/>
              <a:t>Saturday February 8th ACT (CHS campus)</a:t>
            </a:r>
          </a:p>
          <a:p>
            <a:pPr marL="457200" indent="-457200">
              <a:buFont typeface="Calibri"/>
              <a:buChar char="-"/>
            </a:pPr>
            <a:r>
              <a:rPr lang="en-US" sz="2400" dirty="0"/>
              <a:t>Saturday April 5th ACT (CHS campus)</a:t>
            </a:r>
          </a:p>
          <a:p>
            <a:pPr marL="359410" indent="-359410">
              <a:lnSpc>
                <a:spcPct val="150000"/>
              </a:lnSpc>
              <a:spcBef>
                <a:spcPts val="1000"/>
              </a:spcBef>
              <a:buFont typeface="Calibri"/>
              <a:buChar char="-"/>
            </a:pPr>
            <a:endParaRPr lang="en-US" sz="2400" dirty="0"/>
          </a:p>
          <a:p>
            <a:pPr marL="457200" indent="-457200">
              <a:buFont typeface="Calibri"/>
              <a:buChar char="-"/>
            </a:pPr>
            <a:endParaRPr lang="en-US" sz="2000" dirty="0"/>
          </a:p>
        </p:txBody>
      </p:sp>
      <p:sp>
        <p:nvSpPr>
          <p:cNvPr id="9" name="TextBox 3">
            <a:extLst>
              <a:ext uri="{FF2B5EF4-FFF2-40B4-BE49-F238E27FC236}">
                <a16:creationId xmlns:a16="http://schemas.microsoft.com/office/drawing/2014/main" id="{F702F3D7-9684-5698-C8DE-BD234598960C}"/>
              </a:ext>
            </a:extLst>
          </p:cNvPr>
          <p:cNvSpPr txBox="1"/>
          <p:nvPr/>
        </p:nvSpPr>
        <p:spPr>
          <a:xfrm>
            <a:off x="6533288" y="359635"/>
            <a:ext cx="10960442" cy="1261884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/>
              <a:t>In- School SAT makeup days</a:t>
            </a:r>
          </a:p>
          <a:p>
            <a:pPr marL="457200" indent="-457200">
              <a:buFont typeface="Calibri"/>
              <a:buChar char="-"/>
            </a:pPr>
            <a:r>
              <a:rPr lang="en-US" sz="2400" dirty="0"/>
              <a:t>October 28th (A-J)</a:t>
            </a:r>
          </a:p>
          <a:p>
            <a:pPr marL="457200" indent="-457200">
              <a:buFont typeface="Calibri"/>
              <a:buChar char="-"/>
            </a:pPr>
            <a:r>
              <a:rPr lang="en-US" sz="2400" dirty="0"/>
              <a:t>October 29th (K-Z)</a:t>
            </a:r>
          </a:p>
        </p:txBody>
      </p:sp>
    </p:spTree>
    <p:extLst>
      <p:ext uri="{BB962C8B-B14F-4D97-AF65-F5344CB8AC3E}">
        <p14:creationId xmlns:p14="http://schemas.microsoft.com/office/powerpoint/2010/main" val="12791866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268346D-5E77-4906-AC8D-57FB88F111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F3931C-07B1-32E9-34BA-1D790152AD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78615" y="-636334"/>
            <a:ext cx="4946307" cy="1594282"/>
          </a:xfrm>
        </p:spPr>
        <p:txBody>
          <a:bodyPr wrap="square" anchor="b">
            <a:noAutofit/>
          </a:bodyPr>
          <a:lstStyle/>
          <a:p>
            <a:pPr algn="ctr"/>
            <a:r>
              <a:rPr lang="en-US" sz="5400" dirty="0"/>
              <a:t>Credit Recovery</a:t>
            </a:r>
          </a:p>
        </p:txBody>
      </p:sp>
      <p:pic>
        <p:nvPicPr>
          <p:cNvPr id="5" name="Picture 4" descr="Topview of mint green workspace with laptop, coffee, notebook, pen, glasses, and mouse">
            <a:extLst>
              <a:ext uri="{FF2B5EF4-FFF2-40B4-BE49-F238E27FC236}">
                <a16:creationId xmlns:a16="http://schemas.microsoft.com/office/drawing/2014/main" id="{36679703-4323-C65C-2DEE-B2DEC5534DD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40602" b="-3"/>
          <a:stretch/>
        </p:blipFill>
        <p:spPr>
          <a:xfrm>
            <a:off x="20" y="10"/>
            <a:ext cx="6111518" cy="685799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CBC1FDF-AE13-4731-B38F-2761BDFDBB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881769" y="2428148"/>
            <a:ext cx="5400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9591E2-DD73-2B48-5277-231F1AD16A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9323" y="1247510"/>
            <a:ext cx="5696584" cy="2901482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59410" indent="-359410">
              <a:lnSpc>
                <a:spcPct val="140000"/>
              </a:lnSpc>
            </a:pPr>
            <a:r>
              <a:rPr lang="en-US" sz="3200" dirty="0"/>
              <a:t>Monday and Wednesday </a:t>
            </a:r>
            <a:endParaRPr lang="en-US" sz="3200">
              <a:solidFill>
                <a:srgbClr val="000000">
                  <a:alpha val="60000"/>
                </a:srgbClr>
              </a:solidFill>
            </a:endParaRPr>
          </a:p>
          <a:p>
            <a:pPr marL="359410" indent="-359410">
              <a:lnSpc>
                <a:spcPct val="140000"/>
              </a:lnSpc>
            </a:pPr>
            <a:r>
              <a:rPr lang="en-US" sz="3200" dirty="0"/>
              <a:t>Media Center</a:t>
            </a:r>
            <a:endParaRPr lang="en-US" sz="3200">
              <a:solidFill>
                <a:srgbClr val="000000">
                  <a:alpha val="60000"/>
                </a:srgbClr>
              </a:solidFill>
            </a:endParaRPr>
          </a:p>
          <a:p>
            <a:pPr marL="359410" indent="-359410">
              <a:lnSpc>
                <a:spcPct val="140000"/>
              </a:lnSpc>
            </a:pPr>
            <a:r>
              <a:rPr lang="en-US" sz="3200" dirty="0"/>
              <a:t>2pm-4pm</a:t>
            </a:r>
            <a:endParaRPr lang="en-US" sz="3200">
              <a:solidFill>
                <a:srgbClr val="000000">
                  <a:alpha val="60000"/>
                </a:srgbClr>
              </a:solidFill>
            </a:endParaRPr>
          </a:p>
          <a:p>
            <a:pPr marL="359410" indent="-359410">
              <a:lnSpc>
                <a:spcPct val="140000"/>
              </a:lnSpc>
            </a:pPr>
            <a:r>
              <a:rPr lang="en-US" sz="3200" dirty="0"/>
              <a:t>Laptops available </a:t>
            </a:r>
            <a:endParaRPr lang="en-US" sz="3200">
              <a:solidFill>
                <a:srgbClr val="000000">
                  <a:alpha val="60000"/>
                </a:srgbClr>
              </a:solidFill>
            </a:endParaRPr>
          </a:p>
          <a:p>
            <a:pPr marL="359410" indent="-359410">
              <a:lnSpc>
                <a:spcPct val="140000"/>
              </a:lnSpc>
            </a:pPr>
            <a:r>
              <a:rPr lang="en-US" sz="3200" dirty="0"/>
              <a:t>See your Guidance Counselor to get your signed up!</a:t>
            </a:r>
            <a:endParaRPr lang="en-US" sz="3200">
              <a:solidFill>
                <a:srgbClr val="000000">
                  <a:alpha val="6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73720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02122A-DDF3-2008-663E-839E2C9A1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9400" y="-274035"/>
            <a:ext cx="10213200" cy="1112836"/>
          </a:xfrm>
        </p:spPr>
        <p:txBody>
          <a:bodyPr>
            <a:normAutofit/>
          </a:bodyPr>
          <a:lstStyle/>
          <a:p>
            <a:r>
              <a:rPr lang="en-US" sz="5400" dirty="0"/>
              <a:t>Senior Fees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499E6D-E3DE-B526-AC29-37B651E635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81517" y="553221"/>
            <a:ext cx="12633061" cy="4009300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59410" indent="-359410"/>
            <a:r>
              <a:rPr lang="en-US" sz="2800" dirty="0">
                <a:solidFill>
                  <a:srgbClr val="000000">
                    <a:alpha val="60000"/>
                  </a:srgbClr>
                </a:solidFill>
              </a:rPr>
              <a:t>Typically, $150-$175. </a:t>
            </a:r>
          </a:p>
          <a:p>
            <a:pPr marL="359410" indent="-359410"/>
            <a:r>
              <a:rPr lang="en-US" sz="2800" dirty="0">
                <a:solidFill>
                  <a:srgbClr val="000000">
                    <a:alpha val="60000"/>
                  </a:srgbClr>
                </a:solidFill>
              </a:rPr>
              <a:t>Might be slight change this year due to the hurricanes. Be on the lookout for the final release price. </a:t>
            </a:r>
          </a:p>
          <a:p>
            <a:pPr marL="359410" indent="-359410"/>
            <a:r>
              <a:rPr lang="en-US" sz="2800" dirty="0">
                <a:solidFill>
                  <a:srgbClr val="000000">
                    <a:alpha val="60000"/>
                  </a:srgbClr>
                </a:solidFill>
              </a:rPr>
              <a:t>You can pay </a:t>
            </a:r>
            <a:r>
              <a:rPr lang="en-US" sz="2800" b="1" dirty="0">
                <a:solidFill>
                  <a:srgbClr val="000000">
                    <a:alpha val="60000"/>
                  </a:srgbClr>
                </a:solidFill>
              </a:rPr>
              <a:t>ONLINE</a:t>
            </a:r>
            <a:r>
              <a:rPr lang="en-US" sz="2800" dirty="0">
                <a:solidFill>
                  <a:srgbClr val="000000">
                    <a:alpha val="60000"/>
                  </a:srgbClr>
                </a:solidFill>
              </a:rPr>
              <a:t> on the school website. Bottom right. ONLINE PAYMENTS button.</a:t>
            </a:r>
          </a:p>
          <a:p>
            <a:pPr marL="359410" indent="-359410"/>
            <a:r>
              <a:rPr lang="en-US" sz="2800" b="1" dirty="0">
                <a:solidFill>
                  <a:srgbClr val="000000">
                    <a:alpha val="60000"/>
                  </a:srgbClr>
                </a:solidFill>
              </a:rPr>
              <a:t>Or you can pay cash</a:t>
            </a:r>
            <a:r>
              <a:rPr lang="en-US" sz="2800" dirty="0">
                <a:solidFill>
                  <a:srgbClr val="000000">
                    <a:alpha val="60000"/>
                  </a:srgbClr>
                </a:solidFill>
              </a:rPr>
              <a:t>, you MUST turn the form in to Mrs. Banks (attached to your flyer), if you pay cash. </a:t>
            </a:r>
          </a:p>
          <a:p>
            <a:pPr marL="359410" indent="-359410"/>
            <a:r>
              <a:rPr lang="en-US" sz="2800" dirty="0">
                <a:solidFill>
                  <a:srgbClr val="000000">
                    <a:alpha val="60000"/>
                  </a:srgbClr>
                </a:solidFill>
              </a:rPr>
              <a:t>QR code will be in Senior Classes and in the Media Center to scan and pay! </a:t>
            </a:r>
          </a:p>
        </p:txBody>
      </p:sp>
    </p:spTree>
    <p:extLst>
      <p:ext uri="{BB962C8B-B14F-4D97-AF65-F5344CB8AC3E}">
        <p14:creationId xmlns:p14="http://schemas.microsoft.com/office/powerpoint/2010/main" val="16880116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B1386A-DB17-69C4-9D9D-2267A545E2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/>
              <a:t>Senior Fee Breakdown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43437D-A3D7-EA2F-0535-4E6F7E8379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pPr marL="359410" indent="-359410"/>
            <a:r>
              <a:rPr lang="en-US" sz="3200" dirty="0">
                <a:solidFill>
                  <a:srgbClr val="000000">
                    <a:alpha val="60000"/>
                  </a:srgbClr>
                </a:solidFill>
              </a:rPr>
              <a:t>Senior Fees include: </a:t>
            </a:r>
          </a:p>
          <a:p>
            <a:pPr marL="359410" indent="-359410"/>
            <a:r>
              <a:rPr lang="en-US" sz="3200" dirty="0">
                <a:solidFill>
                  <a:srgbClr val="000000">
                    <a:alpha val="60000"/>
                  </a:srgbClr>
                </a:solidFill>
              </a:rPr>
              <a:t>Medallion</a:t>
            </a:r>
          </a:p>
          <a:p>
            <a:pPr marL="359410" indent="-359410"/>
            <a:r>
              <a:rPr lang="en-US" sz="3200" dirty="0">
                <a:solidFill>
                  <a:srgbClr val="000000">
                    <a:alpha val="60000"/>
                  </a:srgbClr>
                </a:solidFill>
              </a:rPr>
              <a:t>Diploma Cover</a:t>
            </a:r>
          </a:p>
          <a:p>
            <a:pPr marL="359410" indent="-359410"/>
            <a:r>
              <a:rPr lang="en-US" sz="3200" dirty="0">
                <a:solidFill>
                  <a:srgbClr val="000000">
                    <a:alpha val="60000"/>
                  </a:srgbClr>
                </a:solidFill>
              </a:rPr>
              <a:t>Partial cost of The Baycare Sound at Coachman Park</a:t>
            </a:r>
          </a:p>
          <a:p>
            <a:pPr marL="359410" indent="-359410"/>
            <a:r>
              <a:rPr lang="en-US" sz="3200" dirty="0">
                <a:solidFill>
                  <a:srgbClr val="000000">
                    <a:alpha val="60000"/>
                  </a:srgbClr>
                </a:solidFill>
              </a:rPr>
              <a:t>Many senior week activities </a:t>
            </a:r>
          </a:p>
          <a:p>
            <a:pPr marL="359410" indent="-359410"/>
            <a:endParaRPr lang="en-US" sz="3200" dirty="0">
              <a:solidFill>
                <a:srgbClr val="000000">
                  <a:alpha val="6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67451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724088-276B-F77D-D378-7DBCC1C7DF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/>
              <a:t>Cap and Gown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6DF31C-D616-F232-10F4-10BDC0C3F1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7995" y="1716816"/>
            <a:ext cx="11757794" cy="4009300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59410" indent="-359410"/>
            <a:r>
              <a:rPr lang="en-US" sz="3600" dirty="0">
                <a:solidFill>
                  <a:srgbClr val="000000">
                    <a:alpha val="60000"/>
                  </a:srgbClr>
                </a:solidFill>
              </a:rPr>
              <a:t>$34</a:t>
            </a:r>
          </a:p>
          <a:p>
            <a:pPr marL="359410" indent="-359410"/>
            <a:r>
              <a:rPr lang="en-US" sz="3600" dirty="0">
                <a:solidFill>
                  <a:srgbClr val="000000">
                    <a:alpha val="60000"/>
                  </a:srgbClr>
                </a:solidFill>
              </a:rPr>
              <a:t>NOT part of your senior fees. Must pay separately. </a:t>
            </a:r>
          </a:p>
          <a:p>
            <a:pPr marL="359410" indent="-359410"/>
            <a:r>
              <a:rPr lang="en-US" sz="3600" dirty="0">
                <a:solidFill>
                  <a:srgbClr val="000000">
                    <a:alpha val="60000"/>
                  </a:srgbClr>
                </a:solidFill>
                <a:hlinkClick r:id="rId2"/>
              </a:rPr>
              <a:t>www.herffjoneswestcentral.com</a:t>
            </a:r>
            <a:r>
              <a:rPr lang="en-US" sz="3600" dirty="0">
                <a:solidFill>
                  <a:srgbClr val="000000">
                    <a:alpha val="60000"/>
                  </a:srgbClr>
                </a:solidFill>
              </a:rPr>
              <a:t> or the QR code on your flyer. </a:t>
            </a:r>
          </a:p>
          <a:p>
            <a:pPr marL="359410" indent="-359410"/>
            <a:r>
              <a:rPr lang="en-US" sz="3600" dirty="0">
                <a:solidFill>
                  <a:srgbClr val="000000">
                    <a:alpha val="60000"/>
                  </a:srgbClr>
                </a:solidFill>
              </a:rPr>
              <a:t>Order before February or the price INCREASES!!!</a:t>
            </a:r>
          </a:p>
          <a:p>
            <a:pPr marL="359410" indent="-359410"/>
            <a:endParaRPr lang="en-US" sz="3600" dirty="0">
              <a:solidFill>
                <a:srgbClr val="000000">
                  <a:alpha val="6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71721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F33119-83A7-C028-B6A0-AA7855CEDD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/>
              <a:t>Graduation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C2FBF1-B05E-4809-45F1-9825646FD6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pPr marL="359410" indent="-359410"/>
            <a:r>
              <a:rPr lang="en-US" sz="3200" dirty="0">
                <a:solidFill>
                  <a:srgbClr val="000000">
                    <a:alpha val="60000"/>
                  </a:srgbClr>
                </a:solidFill>
              </a:rPr>
              <a:t>Location: The Baycare Sound at Coachman Park </a:t>
            </a:r>
          </a:p>
          <a:p>
            <a:pPr marL="359410" indent="-359410"/>
            <a:r>
              <a:rPr lang="en-US" sz="3200" dirty="0">
                <a:solidFill>
                  <a:srgbClr val="000000">
                    <a:alpha val="60000"/>
                  </a:srgbClr>
                </a:solidFill>
              </a:rPr>
              <a:t>Date: TBD</a:t>
            </a:r>
          </a:p>
          <a:p>
            <a:pPr marL="359410" indent="-359410"/>
            <a:r>
              <a:rPr lang="en-US" sz="3200" dirty="0">
                <a:solidFill>
                  <a:srgbClr val="000000">
                    <a:alpha val="60000"/>
                  </a:srgbClr>
                </a:solidFill>
              </a:rPr>
              <a:t>Time: TBD</a:t>
            </a:r>
          </a:p>
          <a:p>
            <a:pPr marL="359410" indent="-359410"/>
            <a:r>
              <a:rPr lang="en-US" sz="3200" dirty="0">
                <a:solidFill>
                  <a:srgbClr val="000000">
                    <a:alpha val="60000"/>
                  </a:srgbClr>
                </a:solidFill>
              </a:rPr>
              <a:t>Follow Senior Social Media for the graduation date announcement</a:t>
            </a:r>
          </a:p>
        </p:txBody>
      </p:sp>
      <p:pic>
        <p:nvPicPr>
          <p:cNvPr id="4" name="Picture 3" descr="Student at a graduation ceremony">
            <a:extLst>
              <a:ext uri="{FF2B5EF4-FFF2-40B4-BE49-F238E27FC236}">
                <a16:creationId xmlns:a16="http://schemas.microsoft.com/office/drawing/2014/main" id="{7D8C36EF-F78D-597B-1235-36F465AF16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6054" y="2560305"/>
            <a:ext cx="4015946" cy="2725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0418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 descr="Balloons with confetti">
            <a:extLst>
              <a:ext uri="{FF2B5EF4-FFF2-40B4-BE49-F238E27FC236}">
                <a16:creationId xmlns:a16="http://schemas.microsoft.com/office/drawing/2014/main" id="{4C24186E-6C18-0BAA-3BC7-5172BF9BEF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1DF3654-3B15-C34A-824B-9955458AB9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b="1" dirty="0"/>
              <a:t>Senior Week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DDCE6B-A08F-B9D0-7B97-92D317CC9E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359410" indent="-359410"/>
            <a:r>
              <a:rPr lang="en-US" sz="3600" b="1" dirty="0">
                <a:solidFill>
                  <a:srgbClr val="000000">
                    <a:alpha val="60000"/>
                  </a:srgbClr>
                </a:solidFill>
              </a:rPr>
              <a:t>April 7th- April 11th </a:t>
            </a:r>
          </a:p>
          <a:p>
            <a:pPr marL="359410" indent="-359410"/>
            <a:r>
              <a:rPr lang="en-US" sz="3600" b="1" dirty="0">
                <a:solidFill>
                  <a:srgbClr val="000000">
                    <a:alpha val="60000"/>
                  </a:srgbClr>
                </a:solidFill>
              </a:rPr>
              <a:t>A week dedicated to seniors!! </a:t>
            </a:r>
          </a:p>
          <a:p>
            <a:pPr marL="359410" indent="-359410"/>
            <a:r>
              <a:rPr lang="en-US" sz="3600" b="1" dirty="0">
                <a:solidFill>
                  <a:srgbClr val="000000">
                    <a:alpha val="60000"/>
                  </a:srgbClr>
                </a:solidFill>
              </a:rPr>
              <a:t>Dress-up days each day and an activity each day!</a:t>
            </a:r>
          </a:p>
          <a:p>
            <a:pPr marL="359410" lvl="1"/>
            <a:endParaRPr lang="en-US" sz="3600" b="1" i="0" dirty="0">
              <a:solidFill>
                <a:srgbClr val="000000">
                  <a:alpha val="6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25301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C2BD56-61C4-1605-4E6D-6BA412C8BA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Grad Bash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7A7AD3-E9C3-77F0-9A0A-2B3897D48A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3346" y="1479978"/>
            <a:ext cx="11778388" cy="3957814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59410" indent="-359410"/>
            <a:r>
              <a:rPr lang="en-US" sz="3200" dirty="0">
                <a:solidFill>
                  <a:srgbClr val="000000">
                    <a:alpha val="60000"/>
                  </a:srgbClr>
                </a:solidFill>
              </a:rPr>
              <a:t>Friday April 11th, 2025</a:t>
            </a:r>
          </a:p>
          <a:p>
            <a:pPr marL="359410" indent="-359410"/>
            <a:r>
              <a:rPr lang="en-US" sz="3200" dirty="0">
                <a:solidFill>
                  <a:srgbClr val="000000">
                    <a:alpha val="60000"/>
                  </a:srgbClr>
                </a:solidFill>
              </a:rPr>
              <a:t>$200  </a:t>
            </a:r>
          </a:p>
          <a:p>
            <a:pPr marL="359410" indent="-359410"/>
            <a:r>
              <a:rPr lang="en-US" sz="3200" dirty="0">
                <a:solidFill>
                  <a:srgbClr val="000000">
                    <a:alpha val="60000"/>
                  </a:srgbClr>
                </a:solidFill>
              </a:rPr>
              <a:t>Must have bought your cap and gown AND paid your senior fees prior to buying your ticket.</a:t>
            </a:r>
          </a:p>
          <a:p>
            <a:pPr marL="359410" indent="-359410"/>
            <a:r>
              <a:rPr lang="en-US" sz="3200" dirty="0">
                <a:solidFill>
                  <a:srgbClr val="000000">
                    <a:alpha val="60000"/>
                  </a:srgbClr>
                </a:solidFill>
              </a:rPr>
              <a:t>Leave school at 3pm, get to Universal around 7pm</a:t>
            </a:r>
          </a:p>
          <a:p>
            <a:pPr marL="359410" indent="-359410"/>
            <a:r>
              <a:rPr lang="en-US" sz="3200" dirty="0">
                <a:solidFill>
                  <a:srgbClr val="000000">
                    <a:alpha val="60000"/>
                  </a:srgbClr>
                </a:solidFill>
              </a:rPr>
              <a:t>Leave Universal at 2am, arrive back to CHS around 4:30am</a:t>
            </a:r>
          </a:p>
          <a:p>
            <a:pPr marL="359410" indent="-359410"/>
            <a:endParaRPr lang="en-US" sz="3200" dirty="0">
              <a:solidFill>
                <a:srgbClr val="000000">
                  <a:alpha val="60000"/>
                </a:srgbClr>
              </a:solidFill>
            </a:endParaRPr>
          </a:p>
        </p:txBody>
      </p:sp>
      <p:pic>
        <p:nvPicPr>
          <p:cNvPr id="4" name="Picture 3" descr="Rollercoaster track loops and twists shown against the sky">
            <a:extLst>
              <a:ext uri="{FF2B5EF4-FFF2-40B4-BE49-F238E27FC236}">
                <a16:creationId xmlns:a16="http://schemas.microsoft.com/office/drawing/2014/main" id="{F8B1EA48-C5EC-0BFE-E73D-A58AD640F1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7599" y="216527"/>
            <a:ext cx="3880339" cy="2568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258420"/>
      </p:ext>
    </p:extLst>
  </p:cSld>
  <p:clrMapOvr>
    <a:masterClrMapping/>
  </p:clrMapOvr>
</p:sld>
</file>

<file path=ppt/theme/theme1.xml><?xml version="1.0" encoding="utf-8"?>
<a:theme xmlns:a="http://schemas.openxmlformats.org/drawingml/2006/main" name="FrostyVTI">
  <a:themeElements>
    <a:clrScheme name="AnalogousFromDarkSeedLeftStep">
      <a:dk1>
        <a:srgbClr val="000000"/>
      </a:dk1>
      <a:lt1>
        <a:srgbClr val="FFFFFF"/>
      </a:lt1>
      <a:dk2>
        <a:srgbClr val="30201B"/>
      </a:dk2>
      <a:lt2>
        <a:srgbClr val="F2F0F3"/>
      </a:lt2>
      <a:accent1>
        <a:srgbClr val="7CAD44"/>
      </a:accent1>
      <a:accent2>
        <a:srgbClr val="A1A737"/>
      </a:accent2>
      <a:accent3>
        <a:srgbClr val="C3984D"/>
      </a:accent3>
      <a:accent4>
        <a:srgbClr val="B1553B"/>
      </a:accent4>
      <a:accent5>
        <a:srgbClr val="C34D64"/>
      </a:accent5>
      <a:accent6>
        <a:srgbClr val="B13B83"/>
      </a:accent6>
      <a:hlink>
        <a:srgbClr val="C04347"/>
      </a:hlink>
      <a:folHlink>
        <a:srgbClr val="7F7F7F"/>
      </a:folHlink>
    </a:clrScheme>
    <a:fontScheme name="Frosted Leaf">
      <a:majorFont>
        <a:latin typeface="Goudy Old Style"/>
        <a:ea typeface=""/>
        <a:cs typeface=""/>
      </a:majorFont>
      <a:minorFont>
        <a:latin typeface="Avenir Next LT Pro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ostyVTI" id="{DD283BC3-E0B6-4E4B-91CF-F0F54D51BB21}" vid="{3EE220F7-F497-4893-BE1F-7BB1D607421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0</Words>
  <Application>Microsoft Office PowerPoint</Application>
  <PresentationFormat>Widescreen</PresentationFormat>
  <Paragraphs>0</Paragraphs>
  <Slides>11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FrostyVTI</vt:lpstr>
      <vt:lpstr>Senior Class of 2025</vt:lpstr>
      <vt:lpstr>Testing Dates </vt:lpstr>
      <vt:lpstr>Credit Recovery</vt:lpstr>
      <vt:lpstr>Senior Fees</vt:lpstr>
      <vt:lpstr>Senior Fee Breakdown</vt:lpstr>
      <vt:lpstr>Cap and Gown</vt:lpstr>
      <vt:lpstr>Graduation</vt:lpstr>
      <vt:lpstr>Senior Week</vt:lpstr>
      <vt:lpstr>Grad Bash</vt:lpstr>
      <vt:lpstr>Stay Connected </vt:lpstr>
      <vt:lpstr>Contact Me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253</cp:revision>
  <dcterms:created xsi:type="dcterms:W3CDTF">2024-10-21T18:57:51Z</dcterms:created>
  <dcterms:modified xsi:type="dcterms:W3CDTF">2024-10-24T13:20:20Z</dcterms:modified>
</cp:coreProperties>
</file>